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5" r:id="rId4"/>
    <p:sldId id="287" r:id="rId5"/>
    <p:sldId id="288" r:id="rId6"/>
    <p:sldId id="284" r:id="rId7"/>
    <p:sldId id="282" r:id="rId8"/>
    <p:sldId id="294" r:id="rId9"/>
    <p:sldId id="293" r:id="rId10"/>
    <p:sldId id="295" r:id="rId11"/>
    <p:sldId id="296" r:id="rId12"/>
    <p:sldId id="292" r:id="rId13"/>
    <p:sldId id="291" r:id="rId14"/>
    <p:sldId id="289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8" autoAdjust="0"/>
    <p:restoredTop sz="95994"/>
  </p:normalViewPr>
  <p:slideViewPr>
    <p:cSldViewPr snapToGrid="0">
      <p:cViewPr varScale="1">
        <p:scale>
          <a:sx n="114" d="100"/>
          <a:sy n="114" d="100"/>
        </p:scale>
        <p:origin x="16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0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Web3.0 </a:t>
            </a:r>
            <a:r>
              <a:rPr lang="ko-KR" altLang="en-US" dirty="0"/>
              <a:t>생태계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김상원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 dirty="0"/>
              <a:t>/LO-d3yhgjzs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806D-9209-BA6D-BA0C-C011E02C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7C65E-B161-7D0B-8A35-B71D6681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  <a:r>
              <a:rPr lang="en-US" altLang="ko-KR" dirty="0"/>
              <a:t>(distributed ledger)</a:t>
            </a:r>
            <a:r>
              <a:rPr lang="ko-KR" altLang="en-US" dirty="0"/>
              <a:t>과 블록체인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65012-FF0A-1539-E29D-3D73615C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"/>
          <a:stretch/>
        </p:blipFill>
        <p:spPr>
          <a:xfrm>
            <a:off x="288500" y="2571758"/>
            <a:ext cx="11368160" cy="4011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414DD-897D-6A3B-C1A5-77C3C4F8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9" y="1179952"/>
            <a:ext cx="7054500" cy="118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7FF94-BA8C-A4E7-D0C2-5164057C33BC}"/>
              </a:ext>
            </a:extLst>
          </p:cNvPr>
          <p:cNvSpPr txBox="1"/>
          <p:nvPr/>
        </p:nvSpPr>
        <p:spPr>
          <a:xfrm>
            <a:off x="7973879" y="1200177"/>
            <a:ext cx="36619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블록의 </a:t>
            </a:r>
            <a:r>
              <a:rPr lang="ko-KR" altLang="en-US" sz="1600" dirty="0" err="1">
                <a:latin typeface="+mn-ea"/>
              </a:rPr>
              <a:t>해시값은</a:t>
            </a:r>
            <a:r>
              <a:rPr lang="ko-KR" altLang="en-US" sz="1600" dirty="0">
                <a:latin typeface="+mn-ea"/>
              </a:rPr>
              <a:t> 해당 블록의 생성일시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버전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비츠</a:t>
            </a:r>
            <a:r>
              <a:rPr lang="en-US" altLang="ko-KR" sz="1600" dirty="0">
                <a:latin typeface="+mn-ea"/>
              </a:rPr>
              <a:t>(bits), </a:t>
            </a:r>
            <a:r>
              <a:rPr lang="ko-KR" altLang="en-US" sz="1600" dirty="0">
                <a:latin typeface="+mn-ea"/>
              </a:rPr>
              <a:t>루트해시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이전 블록의 해시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그리고 </a:t>
            </a:r>
            <a:r>
              <a:rPr lang="ko-KR" altLang="en-US" sz="1600" dirty="0" err="1">
                <a:latin typeface="+mn-ea"/>
              </a:rPr>
              <a:t>논스</a:t>
            </a:r>
            <a:r>
              <a:rPr lang="en-US" altLang="ko-KR" sz="1600" dirty="0">
                <a:latin typeface="+mn-ea"/>
              </a:rPr>
              <a:t>(nonce)</a:t>
            </a:r>
            <a:r>
              <a:rPr lang="ko-KR" altLang="en-US" sz="1600" dirty="0" err="1">
                <a:latin typeface="+mn-ea"/>
              </a:rPr>
              <a:t>라고</a:t>
            </a:r>
            <a:r>
              <a:rPr lang="ko-KR" altLang="en-US" sz="1600" dirty="0">
                <a:latin typeface="+mn-ea"/>
              </a:rPr>
              <a:t> 불리는 </a:t>
            </a:r>
            <a:r>
              <a:rPr lang="ko-KR" altLang="en-US" sz="1600" dirty="0" err="1">
                <a:latin typeface="+mn-ea"/>
              </a:rPr>
              <a:t>임시값</a:t>
            </a:r>
            <a:r>
              <a:rPr lang="ko-KR" altLang="en-US" sz="1600" dirty="0">
                <a:latin typeface="+mn-ea"/>
              </a:rPr>
              <a:t> 등을 조합한 후 해시로 변환하여 생성함</a:t>
            </a:r>
            <a:r>
              <a:rPr lang="en-US" altLang="ko-KR" sz="1600" dirty="0">
                <a:latin typeface="+mn-ea"/>
              </a:rPr>
              <a:t> 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19070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37EA9B-59B6-E8BD-FCD5-FCA996B6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40A5F-4D03-E786-AC25-77D2AB35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7C9A4-D86E-9528-B71A-6312B4696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정의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계약 당사자가 사전에 협의한 내용을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미리 프로그래밍</a:t>
            </a:r>
            <a:r>
              <a:rPr lang="ko-KR" altLang="en-US" sz="2000" dirty="0">
                <a:latin typeface="+mn-ea"/>
              </a:rPr>
              <a:t>하여 전자 계약서 문서 안에 넣어두고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 계약 조건이 모두 충족되면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자동으로 계약 내용이 실행</a:t>
            </a:r>
            <a:r>
              <a:rPr lang="ko-KR" altLang="en-US" sz="2000" dirty="0">
                <a:latin typeface="+mn-ea"/>
              </a:rPr>
              <a:t>되도록 하는 시스템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/>
            <a:r>
              <a:rPr lang="ko-KR" altLang="en-US" sz="2000" dirty="0">
                <a:latin typeface="+mn-ea"/>
              </a:rPr>
              <a:t>하지만 </a:t>
            </a:r>
            <a:r>
              <a:rPr lang="ko-KR" altLang="en-US" sz="2000" dirty="0" err="1">
                <a:latin typeface="+mn-ea"/>
              </a:rPr>
              <a:t>디앱에는</a:t>
            </a:r>
            <a:r>
              <a:rPr lang="ko-KR" altLang="en-US" sz="2000" dirty="0">
                <a:latin typeface="+mn-ea"/>
              </a:rPr>
              <a:t> 중앙 서버 없이 서버가 가졌던 신뢰와 권한을 블록체인 네트워크에 참여하는 수많은 컴퓨터가 나눠 가짐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 err="1">
                <a:latin typeface="+mn-ea"/>
              </a:rPr>
              <a:t>Dapp</a:t>
            </a:r>
            <a:r>
              <a:rPr lang="ko-KR" altLang="en-US" sz="2400" dirty="0">
                <a:latin typeface="+mn-ea"/>
              </a:rPr>
              <a:t>의 종류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DAO(Decentralized Autonomous Organization, </a:t>
            </a:r>
            <a:r>
              <a:rPr lang="ko-KR" altLang="en-US" sz="2000" dirty="0">
                <a:latin typeface="+mn-ea"/>
              </a:rPr>
              <a:t>탈중앙화 자율조직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DeFi(Decentralized Finance, </a:t>
            </a:r>
            <a:r>
              <a:rPr lang="ko-KR" altLang="en-US" sz="2000" dirty="0">
                <a:latin typeface="+mn-ea"/>
              </a:rPr>
              <a:t>탈중앙화 금융 서비스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NFT </a:t>
            </a:r>
            <a:r>
              <a:rPr lang="ko-KR" altLang="en-US" sz="2000" dirty="0">
                <a:latin typeface="+mn-ea"/>
              </a:rPr>
              <a:t>마켓 </a:t>
            </a:r>
            <a:r>
              <a:rPr lang="ko-KR" altLang="en-US" sz="2000" dirty="0" err="1">
                <a:latin typeface="+mn-ea"/>
              </a:rPr>
              <a:t>플레이스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P2E(Play to Earn)</a:t>
            </a:r>
          </a:p>
        </p:txBody>
      </p:sp>
    </p:spTree>
    <p:extLst>
      <p:ext uri="{BB962C8B-B14F-4D97-AF65-F5344CB8AC3E}">
        <p14:creationId xmlns:p14="http://schemas.microsoft.com/office/powerpoint/2010/main" val="3748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E3E42C-8FA7-5ED0-B4E0-5FA0EF7E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7381-4E30-82ED-B226-675B19C5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 KR"/>
              </a:rPr>
              <a:t>Decentralized Application,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oto Sans KR"/>
              </a:rPr>
              <a:t>탈중앙화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oto Sans KR"/>
              </a:rPr>
              <a:t>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A307DF-4DD2-C2BB-B273-11EF6FE7E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+mn-ea"/>
              </a:rPr>
              <a:t>탈중앙화된</a:t>
            </a:r>
            <a:r>
              <a:rPr lang="ko-KR" altLang="en-US" sz="2400" dirty="0">
                <a:latin typeface="+mn-ea"/>
              </a:rPr>
              <a:t> 블록체인 플랫폼을 기반으로 하는 앱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기존의 ‘중앙화 </a:t>
            </a:r>
            <a:r>
              <a:rPr lang="ko-KR" altLang="en-US" sz="2000" dirty="0" err="1">
                <a:latin typeface="+mn-ea"/>
              </a:rPr>
              <a:t>애플리케이션’에서는</a:t>
            </a:r>
            <a:r>
              <a:rPr lang="ko-KR" altLang="en-US" sz="2000" dirty="0">
                <a:latin typeface="+mn-ea"/>
              </a:rPr>
              <a:t> 중앙 서버의 데이터베이스에 정보를 저장하고 그 운용 역시 중앙 서버를 통해 이루어 짐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lvl="1"/>
            <a:r>
              <a:rPr lang="ko-KR" altLang="en-US" sz="2000" dirty="0">
                <a:latin typeface="+mn-ea"/>
              </a:rPr>
              <a:t>하지만 </a:t>
            </a:r>
            <a:r>
              <a:rPr lang="ko-KR" altLang="en-US" sz="2000" dirty="0" err="1">
                <a:latin typeface="+mn-ea"/>
              </a:rPr>
              <a:t>디앱에는</a:t>
            </a:r>
            <a:r>
              <a:rPr lang="ko-KR" altLang="en-US" sz="2000" dirty="0">
                <a:latin typeface="+mn-ea"/>
              </a:rPr>
              <a:t> 중앙 서버 없이 서버가 가졌던 신뢰와 권한을 블록체인 네트워크에 참여하는 수많은 컴퓨터가 나눠 가짐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 err="1">
                <a:latin typeface="+mn-ea"/>
              </a:rPr>
              <a:t>Dapp</a:t>
            </a:r>
            <a:r>
              <a:rPr lang="ko-KR" altLang="en-US" sz="2400" dirty="0">
                <a:latin typeface="+mn-ea"/>
              </a:rPr>
              <a:t>의 종류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DAO(Decentralized Autonomous Organization, </a:t>
            </a:r>
            <a:r>
              <a:rPr lang="ko-KR" altLang="en-US" sz="2000" dirty="0">
                <a:latin typeface="+mn-ea"/>
              </a:rPr>
              <a:t>탈중앙화 자율조직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DeFi(Decentralized Finance, </a:t>
            </a:r>
            <a:r>
              <a:rPr lang="ko-KR" altLang="en-US" sz="2000" dirty="0">
                <a:latin typeface="+mn-ea"/>
              </a:rPr>
              <a:t>탈중앙화 금융 서비스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NFT </a:t>
            </a:r>
            <a:r>
              <a:rPr lang="ko-KR" altLang="en-US" sz="2000" dirty="0">
                <a:latin typeface="+mn-ea"/>
              </a:rPr>
              <a:t>마켓 </a:t>
            </a:r>
            <a:r>
              <a:rPr lang="ko-KR" altLang="en-US" sz="2000" dirty="0" err="1">
                <a:latin typeface="+mn-ea"/>
              </a:rPr>
              <a:t>플레이스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P2E(Play to Earn)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036150-CB32-8053-FDC1-090842CD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461" y="4132614"/>
            <a:ext cx="8247204" cy="22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1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CC9239-A290-AEB7-B415-618AA25AB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81391-B579-C228-DFAE-8967CDDC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 KR"/>
              </a:rPr>
              <a:t>Decentralized Application,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oto Sans KR"/>
              </a:rPr>
              <a:t>탈중앙화</a:t>
            </a:r>
            <a:r>
              <a:rPr 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oto Sans KR"/>
              </a:rPr>
              <a:t>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E2CD9-2D01-FDB9-DA14-FA0458268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+mn-ea"/>
              </a:rPr>
              <a:t>DAO(Decentralized Autonomous Organization, </a:t>
            </a:r>
            <a:r>
              <a:rPr lang="ko-KR" altLang="en-US" sz="2400" dirty="0">
                <a:latin typeface="+mn-ea"/>
              </a:rPr>
              <a:t>탈중앙화 자율 조직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lvl="1"/>
            <a:r>
              <a:rPr lang="ko-KR" altLang="en-US" sz="2000" dirty="0">
                <a:latin typeface="+mn-ea"/>
              </a:rPr>
              <a:t>기존의 ‘중앙화 </a:t>
            </a:r>
            <a:r>
              <a:rPr lang="ko-KR" altLang="en-US" sz="2000" dirty="0" err="1">
                <a:latin typeface="+mn-ea"/>
              </a:rPr>
              <a:t>애플리케이션’에서는</a:t>
            </a:r>
            <a:r>
              <a:rPr lang="ko-KR" altLang="en-US" sz="2000" dirty="0">
                <a:latin typeface="+mn-ea"/>
              </a:rPr>
              <a:t> 중앙 서버의 데이터베이스에 정보를 저장하고 그 운용 역시 중앙 서버를 통해 이루어 짐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lvl="1"/>
            <a:r>
              <a:rPr lang="ko-KR" altLang="en-US" sz="2000" dirty="0">
                <a:latin typeface="+mn-ea"/>
              </a:rPr>
              <a:t>하지만 </a:t>
            </a:r>
            <a:r>
              <a:rPr lang="ko-KR" altLang="en-US" sz="2000" dirty="0" err="1">
                <a:latin typeface="+mn-ea"/>
              </a:rPr>
              <a:t>디앱에는</a:t>
            </a:r>
            <a:r>
              <a:rPr lang="ko-KR" altLang="en-US" sz="2000" dirty="0">
                <a:latin typeface="+mn-ea"/>
              </a:rPr>
              <a:t> 중앙 서버 없이 서버가 가졌던 신뢰와 권한을 블록체인 네트워크에 참여하는 수많은 컴퓨터가 나눠 가짐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DeFi(Decentralized Finance, </a:t>
            </a:r>
            <a:r>
              <a:rPr lang="ko-KR" altLang="en-US" sz="2400" dirty="0">
                <a:latin typeface="+mn-ea"/>
              </a:rPr>
              <a:t>탈중앙화 금융 서비스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DAO(Decentralized Autonomous Organization, </a:t>
            </a:r>
            <a:r>
              <a:rPr lang="ko-KR" altLang="en-US" sz="2000" dirty="0">
                <a:latin typeface="+mn-ea"/>
              </a:rPr>
              <a:t>탈중앙화 자율조직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DeFi(Decentralized Finance, </a:t>
            </a:r>
            <a:r>
              <a:rPr lang="ko-KR" altLang="en-US" sz="2000" dirty="0">
                <a:latin typeface="+mn-ea"/>
              </a:rPr>
              <a:t>탈중앙화 금융 서비스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r>
              <a:rPr lang="en-US" altLang="ko-KR" sz="2000" dirty="0">
                <a:latin typeface="+mn-ea"/>
              </a:rPr>
              <a:t>NFT </a:t>
            </a:r>
            <a:r>
              <a:rPr lang="ko-KR" altLang="en-US" sz="2000" dirty="0">
                <a:latin typeface="+mn-ea"/>
              </a:rPr>
              <a:t>마켓 </a:t>
            </a:r>
            <a:r>
              <a:rPr lang="ko-KR" altLang="en-US" sz="2000" dirty="0" err="1">
                <a:latin typeface="+mn-ea"/>
              </a:rPr>
              <a:t>플레이스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P2E(Play to Earn)</a:t>
            </a:r>
          </a:p>
        </p:txBody>
      </p:sp>
    </p:spTree>
    <p:extLst>
      <p:ext uri="{BB962C8B-B14F-4D97-AF65-F5344CB8AC3E}">
        <p14:creationId xmlns:p14="http://schemas.microsoft.com/office/powerpoint/2010/main" val="11534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Web 3.0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블록체인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2AAB-47A9-039D-2762-566FEE6E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7ACA-2FA6-71DF-0D7C-A99128C4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Web3.0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D7400-3DBF-7420-C9BC-C64D9BD54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Web2.0</a:t>
            </a: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 발전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데이터에 대해 생산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쌍방향적 소통 가능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(Instagram,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 카페 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 독점 문제 발생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개인정보 문제 발생 가능</a:t>
            </a:r>
            <a:endParaRPr lang="en-US" altLang="ko-KR" dirty="0">
              <a:solidFill>
                <a:srgbClr val="2E75B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수수료 문제 발생 가능</a:t>
            </a:r>
            <a:endParaRPr lang="en-US" altLang="ko-KR" dirty="0">
              <a:solidFill>
                <a:srgbClr val="2E75B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55E72-2877-07B2-9BB9-9F60867B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435865"/>
            <a:ext cx="1930565" cy="1524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06ACE-8964-B82F-AB3F-D3439386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89" y="1139378"/>
            <a:ext cx="1502355" cy="1701080"/>
          </a:xfrm>
          <a:prstGeom prst="rect">
            <a:avLst/>
          </a:prstGeom>
        </p:spPr>
      </p:pic>
      <p:pic>
        <p:nvPicPr>
          <p:cNvPr id="1026" name="Picture 2" descr="Instagram - Wikipedia">
            <a:extLst>
              <a:ext uri="{FF2B5EF4-FFF2-40B4-BE49-F238E27FC236}">
                <a16:creationId xmlns:a16="http://schemas.microsoft.com/office/drawing/2014/main" id="{FD6FDF62-337B-DD10-370B-7A92DC20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65" y="3246352"/>
            <a:ext cx="1193247" cy="1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네이버 - NAVER - Google Play 앱">
            <a:extLst>
              <a:ext uri="{FF2B5EF4-FFF2-40B4-BE49-F238E27FC236}">
                <a16:creationId xmlns:a16="http://schemas.microsoft.com/office/drawing/2014/main" id="{9221ECF2-9E89-AA2D-505E-5A1F4758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823" y="3253237"/>
            <a:ext cx="2258122" cy="112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BB224-B95D-4A10-EB98-D89DE4A31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087" y="4795078"/>
            <a:ext cx="2466764" cy="1307520"/>
          </a:xfrm>
          <a:prstGeom prst="rect">
            <a:avLst/>
          </a:prstGeom>
        </p:spPr>
      </p:pic>
      <p:pic>
        <p:nvPicPr>
          <p:cNvPr id="1032" name="Picture 8" descr="카카오톡 - 나무위키">
            <a:extLst>
              <a:ext uri="{FF2B5EF4-FFF2-40B4-BE49-F238E27FC236}">
                <a16:creationId xmlns:a16="http://schemas.microsoft.com/office/drawing/2014/main" id="{265501B0-69CE-B863-EA9F-1550B8A4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718" y="5099471"/>
            <a:ext cx="1003126" cy="10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86BAB-3AF0-89DF-7C37-66E27C901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89010"/>
            <a:ext cx="3175819" cy="2254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D1871A-E95F-E5B2-ADAE-FEF682FE3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6258"/>
            <a:ext cx="2319069" cy="852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862DA-9984-A6B0-632D-03A99ECF13D1}"/>
              </a:ext>
            </a:extLst>
          </p:cNvPr>
          <p:cNvSpPr txBox="1"/>
          <p:nvPr/>
        </p:nvSpPr>
        <p:spPr>
          <a:xfrm>
            <a:off x="2201156" y="5081018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인터넷</a:t>
            </a:r>
            <a:r>
              <a:rPr lang="en-US" sz="1200" dirty="0"/>
              <a:t> </a:t>
            </a:r>
            <a:r>
              <a:rPr lang="en-US" sz="1200" dirty="0" err="1"/>
              <a:t>커뮤니티</a:t>
            </a:r>
            <a:r>
              <a:rPr 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세대</a:t>
            </a:r>
            <a:endParaRPr lang="en-US" altLang="ko-KR" sz="1200" dirty="0"/>
          </a:p>
          <a:p>
            <a:r>
              <a:rPr lang="ko-KR" altLang="en-US" sz="1200" dirty="0" err="1"/>
              <a:t>회원수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  <a:r>
              <a:rPr lang="ko-KR" altLang="en-US" sz="1200" dirty="0"/>
              <a:t>만</a:t>
            </a:r>
            <a:endParaRPr lang="en-KR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AD4C51-18A0-2984-48B2-3B73750CE8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326" y="4230787"/>
            <a:ext cx="3907362" cy="21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C5A2-78F2-9FB3-AA69-151B074D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5C2E1-ED5E-0C16-8006-DA96EE52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Web3.0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43BDE-E50A-4F16-542E-63A05DBE3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Web2.0</a:t>
            </a: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 발전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데이터에 대해 생산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쌍방향적 소통 가능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(Instagram,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 카페 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lvl="2"/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 독점 문제 발생</a:t>
            </a:r>
            <a:endParaRPr lang="en-US" altLang="ko-KR" dirty="0">
              <a:solidFill>
                <a:srgbClr val="2E75B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개인정보 문제 발생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수수료 문제 발생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4BA64B-059A-2BEA-383A-13ED5C40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03" y="4127051"/>
            <a:ext cx="1929746" cy="218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74B0C-2955-76A6-FA29-3D1AF63D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63" y="1259371"/>
            <a:ext cx="4862139" cy="55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A50E-87A1-B8F3-5FC1-E54738FC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A730C-C1FE-8C6A-A9C6-2E0E2832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Web3.0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382EB1-76E2-AA8F-B3F3-C801E2B57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Web3.0</a:t>
            </a:r>
          </a:p>
          <a:p>
            <a:pPr lvl="2"/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공정</a:t>
            </a:r>
            <a:r>
              <a:rPr lang="en-US" altLang="ko-KR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상생</a:t>
            </a:r>
            <a:r>
              <a:rPr lang="en-US" altLang="ko-KR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분배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가치를 추구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데이터에 대해 생산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소유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블록체인 기술을 통해 소유를 보장함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2E75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 원장 기술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기록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lvl="3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분산원장은 거래 정보를 기록한 원장을 특정 기관의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중앙화된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서버가 아닌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분산화된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네트워크에서 참여자들이 공동으로 기록 및 관리하는 기술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3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 기술을 통해 데이터 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변조를 사실상 불가능하게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NFT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등으로 분배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C0FDB-3BED-F66E-ED09-156EC20F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0" y="3803880"/>
            <a:ext cx="5255778" cy="2846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05C06-D097-47AE-4417-23352FAE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86" y="3803880"/>
            <a:ext cx="5366328" cy="28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6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E882-67FB-AC03-C74C-87F6D9BE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816AB-4D03-BD9A-A1D0-1816D085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  <a:r>
              <a:rPr lang="en-US" altLang="ko-KR" dirty="0"/>
              <a:t>(distributed ledger)</a:t>
            </a:r>
            <a:r>
              <a:rPr lang="ko-KR" altLang="en-US" dirty="0"/>
              <a:t>과 블록체인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FB3D35-DD97-F1E4-9B44-53CFA8189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latin typeface="+mn-ea"/>
              </a:rPr>
              <a:t>분산원장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복제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공유 또는 동기화된 디지털 데이터에 대한 합의 기술 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공유원장 또는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분산원장기술</a:t>
            </a:r>
            <a:r>
              <a:rPr lang="en-US" altLang="ko-KR" sz="2000" dirty="0">
                <a:latin typeface="+mn-ea"/>
              </a:rPr>
              <a:t>(DLT; distributed ledger technology)</a:t>
            </a:r>
            <a:r>
              <a:rPr lang="ko-KR" altLang="en-US" sz="2000" dirty="0">
                <a:latin typeface="+mn-ea"/>
              </a:rPr>
              <a:t>이라고 불림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광범위하게 널리 분포되어 있음을 의미하는 분산</a:t>
            </a:r>
            <a:r>
              <a:rPr lang="en-US" altLang="ko-KR" sz="2000" dirty="0">
                <a:latin typeface="+mn-ea"/>
              </a:rPr>
              <a:t>(Distributed)</a:t>
            </a:r>
            <a:r>
              <a:rPr lang="ko-KR" altLang="en-US" sz="2000" dirty="0">
                <a:latin typeface="+mn-ea"/>
              </a:rPr>
              <a:t>과 거래 내역을 적은 장부를 의미하는 원장</a:t>
            </a:r>
            <a:r>
              <a:rPr lang="en-US" altLang="ko-KR" sz="2000" dirty="0">
                <a:latin typeface="+mn-ea"/>
              </a:rPr>
              <a:t>(Ledger)</a:t>
            </a:r>
            <a:r>
              <a:rPr lang="ko-KR" altLang="en-US" sz="2000" dirty="0">
                <a:latin typeface="+mn-ea"/>
              </a:rPr>
              <a:t>이 합쳐진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분산원장은 블록체인 기술의 핵심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동시간 대에 저장장치들을 수평적으로 연결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세계에서 일어나고 있는 경제 활동은 국가적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지리적 및 법적 관할 경계를 넘나드는 비즈니스 네트워크에서 이루어짐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원장은 이러한 비즈니스 네트워크상에서 이루어지는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모든 거래가 기록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비즈니스 네트워크의 구성원들은 일반적으로 생산자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소비자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파트너 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공급업체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시장 조성자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시장 구현자 및 기타 이해 관계자로 형성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이들은 자산이라고 부르는 가치 있는 대상에 대하여 권리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특권 및 권한을 소유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통제 및 행사하며 시장이 형성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자산은 물리적인 형태 및 증권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특허 등 무형의 가상 자산도 포함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비즈니스 네트워크에서 자산의 소유 및 이전은 가치를 생성하며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이는 트랜잭션임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 err="1">
                <a:latin typeface="+mn-ea"/>
              </a:rPr>
              <a:t>트랙잭션에는</a:t>
            </a:r>
            <a:r>
              <a:rPr lang="ko-KR" altLang="en-US" sz="2000" dirty="0">
                <a:latin typeface="+mn-ea"/>
              </a:rPr>
              <a:t> 일반적으로 구매자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판매자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중개자 같은 여러 참가자가 관련되며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이들의 비즈니스 합의 및 계약이 원장에 기록됨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원장은 기업의 경제 활동 및 이해 관계에 대한 기록 시스템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28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2A206-3E5D-93AA-9AFC-A2609212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D0133-3067-8B86-2374-CAAD9484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  <a:r>
              <a:rPr lang="en-US" altLang="ko-KR" dirty="0"/>
              <a:t>(distributed ledger)</a:t>
            </a:r>
            <a:r>
              <a:rPr lang="ko-KR" altLang="en-US" dirty="0"/>
              <a:t>과 블록체인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74408-13E8-F0FD-10E0-D9AF3E20AA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7706925" cy="50577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latin typeface="+mn-ea"/>
              </a:rPr>
              <a:t>분산원장 이점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보안성 향상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분산원장 기술은 암호화된 데이터와 암호화된 키 값으로만 트랜잭션을 하므로 보안성에 무결점을 가짐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비용 감소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중앙 기관을 통해서만 이루어지던 업무를 자동화된 분산원장 시스템으로 처리할 수 있어 중개 비용 감소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금융 거래에서 은행과 같은 중개자 없이 </a:t>
            </a:r>
            <a:r>
              <a:rPr lang="en-US" altLang="ko-KR" sz="1600" dirty="0">
                <a:latin typeface="+mn-ea"/>
              </a:rPr>
              <a:t>P2P</a:t>
            </a:r>
            <a:r>
              <a:rPr lang="ko-KR" altLang="en-US" sz="1600" dirty="0">
                <a:latin typeface="+mn-ea"/>
              </a:rPr>
              <a:t>로 송금을 할 수 있기 때문에 수수료 감소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거래 정보가 분산돼 있어 해킹 위험이 적기에 예방을 위한 비용 감소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거래 속도 향상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분산원장 기술에 의한 거래는 여러 인 증과 증명에서 제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자를 배제시키는 실시간 거래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전체 시스템의 처리 속도나 범위가 공인된 제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자의 역량에 의해 결정되었던 과거 시스템과 달리 네트워크 내의 모든 참여자가 공동으로 거래 정보를 검증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기록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보관함으로 써</a:t>
            </a:r>
            <a:r>
              <a:rPr lang="en-US" altLang="ko-KR" sz="1600" dirty="0">
                <a:latin typeface="+mn-ea"/>
              </a:rPr>
              <a:t>, '</a:t>
            </a:r>
            <a:r>
              <a:rPr lang="ko-KR" altLang="en-US" sz="1600" dirty="0">
                <a:latin typeface="+mn-ea"/>
              </a:rPr>
              <a:t>공인된 제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자</a:t>
            </a:r>
            <a:r>
              <a:rPr lang="en-US" altLang="ko-KR" sz="1600" dirty="0">
                <a:latin typeface="+mn-ea"/>
              </a:rPr>
              <a:t>' </a:t>
            </a:r>
            <a:r>
              <a:rPr lang="ko-KR" altLang="en-US" sz="1600" dirty="0">
                <a:latin typeface="+mn-ea"/>
              </a:rPr>
              <a:t>없이도 거래 기록의 신뢰성을 확보와 거래의 효율성 및 속도를 가져올 수 있음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분산원장 기술은 거래상의 오류와 실수를 </a:t>
            </a:r>
            <a:r>
              <a:rPr lang="ko-KR" altLang="en-US" sz="1600" dirty="0" err="1">
                <a:latin typeface="+mn-ea"/>
              </a:rPr>
              <a:t>최소화시킬</a:t>
            </a:r>
            <a:r>
              <a:rPr lang="ko-KR" altLang="en-US" sz="1600" dirty="0">
                <a:latin typeface="+mn-ea"/>
              </a:rPr>
              <a:t> 수 있기에 오류의 정정과 수정을 위한 시간의 소요를 제거할 수 있으므로 거래 속도의 향상을 가져옴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A96C2-14A3-F30A-0AE1-50E3371B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86"/>
          <a:stretch/>
        </p:blipFill>
        <p:spPr>
          <a:xfrm>
            <a:off x="8246003" y="1280160"/>
            <a:ext cx="3534077" cy="50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B5AC-DC33-47BD-827E-3EC950BE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11FFD-1223-3AC6-72BA-2F113B85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  <a:r>
              <a:rPr lang="en-US" altLang="ko-KR" dirty="0"/>
              <a:t>(distributed ledger)</a:t>
            </a:r>
            <a:r>
              <a:rPr lang="ko-KR" altLang="en-US" dirty="0"/>
              <a:t>과 블록체인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8B07-C456-C20D-0A58-A6A59EC40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블록체인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>
                <a:latin typeface="+mn-ea"/>
              </a:rPr>
              <a:t>비트코인과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이더리움</a:t>
            </a:r>
            <a:r>
              <a:rPr lang="ko-KR" altLang="en-US" sz="2000" dirty="0">
                <a:latin typeface="+mn-ea"/>
              </a:rPr>
              <a:t> 등 암호화폐에 사용된 핵심 기술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</a:rPr>
              <a:t>다수의 거래내역을 묶어 블록을 구성하고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해시를 이용하여 여러 블록들을 체인처럼 연결한 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다수의 사람들이 복사하여 분산 저장하는 알고리즘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</a:rPr>
              <a:t>분산원장의 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형태로 과거의 거래기록부터 현재까지의 거래기록들을 블록으로 연결하여 과거의 기록에 대한 </a:t>
            </a:r>
            <a:r>
              <a:rPr lang="ko-KR" altLang="en-US" sz="2000" dirty="0" err="1">
                <a:latin typeface="+mn-ea"/>
              </a:rPr>
              <a:t>위변조</a:t>
            </a:r>
            <a:r>
              <a:rPr lang="ko-KR" altLang="en-US" sz="2000" dirty="0">
                <a:latin typeface="+mn-ea"/>
              </a:rPr>
              <a:t> 등의 불가능하고 해킹 시도를 방지하는 기술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</a:rPr>
              <a:t>시간의 흐름을 따라 수직적으로 연결되는 기술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</a:rPr>
              <a:t>모든 블록체인은 분산원장이지만 반대는 성립되지 않음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+mn-ea"/>
            </a:endParaRPr>
          </a:p>
        </p:txBody>
      </p:sp>
      <p:pic>
        <p:nvPicPr>
          <p:cNvPr id="1028" name="Picture 4" descr="산업 로봇">
            <a:extLst>
              <a:ext uri="{FF2B5EF4-FFF2-40B4-BE49-F238E27FC236}">
                <a16:creationId xmlns:a16="http://schemas.microsoft.com/office/drawing/2014/main" id="{431FFD5A-870B-83DE-F091-D04E9C6D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64" y="3466347"/>
            <a:ext cx="4121216" cy="30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트코인 - 나무위키">
            <a:extLst>
              <a:ext uri="{FF2B5EF4-FFF2-40B4-BE49-F238E27FC236}">
                <a16:creationId xmlns:a16="http://schemas.microsoft.com/office/drawing/2014/main" id="{0C5F4050-76BA-E5B9-B39B-F4C80C04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75" y="4394524"/>
            <a:ext cx="1653829" cy="166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66368E-26F2-83CF-01F6-9FE65E01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23" y="4394524"/>
            <a:ext cx="1653829" cy="16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487EC3D-61FA-D11F-8F30-3671C9FA5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94" y="4264394"/>
            <a:ext cx="1102239" cy="179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5CD1C-5389-E00E-5E5F-914DA516A64D}"/>
              </a:ext>
            </a:extLst>
          </p:cNvPr>
          <p:cNvSpPr txBox="1"/>
          <p:nvPr/>
        </p:nvSpPr>
        <p:spPr>
          <a:xfrm>
            <a:off x="1301675" y="6210300"/>
            <a:ext cx="131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비트코인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98E36-E838-E028-2046-9C1A24B2EFE1}"/>
              </a:ext>
            </a:extLst>
          </p:cNvPr>
          <p:cNvSpPr txBox="1"/>
          <p:nvPr/>
        </p:nvSpPr>
        <p:spPr>
          <a:xfrm>
            <a:off x="3376243" y="6208249"/>
            <a:ext cx="131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이더리움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035BD-6000-76EC-26C2-B1495ED6849A}"/>
              </a:ext>
            </a:extLst>
          </p:cNvPr>
          <p:cNvSpPr txBox="1"/>
          <p:nvPr/>
        </p:nvSpPr>
        <p:spPr>
          <a:xfrm>
            <a:off x="5282667" y="6212655"/>
            <a:ext cx="131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솔라나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6429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806D-9209-BA6D-BA0C-C011E02C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7C65E-B161-7D0B-8A35-B71D6681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</a:t>
            </a:r>
            <a:r>
              <a:rPr lang="en-US" altLang="ko-KR" dirty="0"/>
              <a:t>(distributed ledger)</a:t>
            </a:r>
            <a:r>
              <a:rPr lang="ko-KR" altLang="en-US" dirty="0"/>
              <a:t>과 블록체인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6CAD4-0ACF-B151-679C-A4F0CD3EF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8159" cy="549772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latin typeface="+mn-ea"/>
              </a:rPr>
              <a:t>블록체인 작동 원리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블록체인이 작동하기 위해서는 다수의 거래내역을 묶어 블록을 구성하고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 블록을 기존 블록체인의 끝에 연결하며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다수의 컴퓨터에 </a:t>
            </a:r>
            <a:r>
              <a:rPr lang="ko-KR" altLang="en-US" sz="2000" dirty="0" err="1">
                <a:solidFill>
                  <a:srgbClr val="2E75B6"/>
                </a:solidFill>
                <a:latin typeface="+mn-ea"/>
              </a:rPr>
              <a:t>피투피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(P2P)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방식으로 분산 저장해야 함</a:t>
            </a:r>
            <a:endParaRPr lang="en-US" altLang="ko-KR" sz="2000" dirty="0">
              <a:solidFill>
                <a:srgbClr val="2E75B6"/>
              </a:solidFill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다수의 거래 기록을 묶어 하나의 블록을 구성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거래내역이 많든 적든 상관없이 항상 일정한 시간에 한 번씩 새로운 블록을 구성</a:t>
            </a:r>
            <a:endParaRPr lang="en-US" altLang="ko-KR" sz="2000" dirty="0">
              <a:latin typeface="+mn-ea"/>
            </a:endParaRPr>
          </a:p>
          <a:p>
            <a:pPr lvl="2">
              <a:lnSpc>
                <a:spcPct val="120000"/>
              </a:lnSpc>
            </a:pPr>
            <a:r>
              <a:rPr lang="ko-KR" altLang="en-US" sz="1600" dirty="0" err="1">
                <a:latin typeface="+mn-ea"/>
              </a:rPr>
              <a:t>비트코인은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분에 한 번씩 새로운 블록을 생성함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거래의 최소단위 </a:t>
            </a:r>
            <a:r>
              <a:rPr lang="en-US" altLang="ko-KR" sz="2000" dirty="0">
                <a:latin typeface="+mn-ea"/>
              </a:rPr>
              <a:t>= </a:t>
            </a:r>
            <a:r>
              <a:rPr lang="ko-KR" altLang="en-US" sz="2000" dirty="0">
                <a:latin typeface="+mn-ea"/>
              </a:rPr>
              <a:t>트랜잭션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하나의 블록은 하나의 루트해시를 가짐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하나의 새로운 블록을 구성한 경우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마치 체인처럼 이전부터 이어져 내려오던 블록체인의 맨 끝에 이 새로운 블록을 연결시켜야 함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일반적으로 블록의 </a:t>
            </a:r>
            <a:r>
              <a:rPr lang="ko-KR" altLang="en-US" sz="2000" dirty="0" err="1">
                <a:latin typeface="+mn-ea"/>
              </a:rPr>
              <a:t>해시값은</a:t>
            </a:r>
            <a:r>
              <a:rPr lang="ko-KR" altLang="en-US" sz="2000" dirty="0">
                <a:latin typeface="+mn-ea"/>
              </a:rPr>
              <a:t> 해당 블록의 생성일시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버전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비츠</a:t>
            </a:r>
            <a:r>
              <a:rPr lang="en-US" altLang="ko-KR" sz="2000" dirty="0">
                <a:latin typeface="+mn-ea"/>
              </a:rPr>
              <a:t>(bits), </a:t>
            </a:r>
            <a:r>
              <a:rPr lang="ko-KR" altLang="en-US" sz="2000" dirty="0">
                <a:latin typeface="+mn-ea"/>
              </a:rPr>
              <a:t>루트해시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이전 블록의 해시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그리고 </a:t>
            </a:r>
            <a:r>
              <a:rPr lang="ko-KR" altLang="en-US" sz="2000" dirty="0" err="1">
                <a:latin typeface="+mn-ea"/>
              </a:rPr>
              <a:t>논스</a:t>
            </a:r>
            <a:r>
              <a:rPr lang="en-US" altLang="ko-KR" sz="2000" dirty="0">
                <a:latin typeface="+mn-ea"/>
              </a:rPr>
              <a:t>(nonce)</a:t>
            </a:r>
            <a:r>
              <a:rPr lang="ko-KR" altLang="en-US" sz="2000" dirty="0" err="1">
                <a:latin typeface="+mn-ea"/>
              </a:rPr>
              <a:t>라고</a:t>
            </a:r>
            <a:r>
              <a:rPr lang="ko-KR" altLang="en-US" sz="2000" dirty="0">
                <a:latin typeface="+mn-ea"/>
              </a:rPr>
              <a:t> 불리는 </a:t>
            </a:r>
            <a:r>
              <a:rPr lang="ko-KR" altLang="en-US" sz="2000" dirty="0" err="1">
                <a:latin typeface="+mn-ea"/>
              </a:rPr>
              <a:t>임시값</a:t>
            </a:r>
            <a:r>
              <a:rPr lang="ko-KR" altLang="en-US" sz="2000" dirty="0">
                <a:latin typeface="+mn-ea"/>
              </a:rPr>
              <a:t> 등을 조합한 후 해시로 변환하여 생성함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해당 블록의 생성일시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버전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난이도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루트해시와 이전 블록의 </a:t>
            </a:r>
            <a:r>
              <a:rPr lang="ko-KR" altLang="en-US" sz="2000" dirty="0" err="1">
                <a:latin typeface="+mn-ea"/>
              </a:rPr>
              <a:t>해시값은</a:t>
            </a:r>
            <a:r>
              <a:rPr lang="ko-KR" altLang="en-US" sz="2000" dirty="0">
                <a:latin typeface="+mn-ea"/>
              </a:rPr>
              <a:t> 이미 확정되어 정해진 값을 가지고 있지만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논스라는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임시값이</a:t>
            </a:r>
            <a:r>
              <a:rPr lang="ko-KR" altLang="en-US" sz="2000" dirty="0">
                <a:latin typeface="+mn-ea"/>
              </a:rPr>
              <a:t> 달라짐에 따라 해시 연산 결과로 생성되는 블록 </a:t>
            </a:r>
            <a:r>
              <a:rPr lang="ko-KR" altLang="en-US" sz="2000" dirty="0" err="1">
                <a:latin typeface="+mn-ea"/>
              </a:rPr>
              <a:t>해시값도</a:t>
            </a:r>
            <a:r>
              <a:rPr lang="ko-KR" altLang="en-US" sz="2000" dirty="0">
                <a:latin typeface="+mn-ea"/>
              </a:rPr>
              <a:t> 다양하게 나올 수 있음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예를 들어 </a:t>
            </a:r>
            <a:r>
              <a:rPr lang="ko-KR" altLang="en-US" sz="2000" dirty="0" err="1">
                <a:latin typeface="+mn-ea"/>
              </a:rPr>
              <a:t>논스가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인 경우의 </a:t>
            </a:r>
            <a:r>
              <a:rPr lang="ko-KR" altLang="en-US" sz="2000" dirty="0" err="1">
                <a:latin typeface="+mn-ea"/>
              </a:rPr>
              <a:t>해시값과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인 경우의 </a:t>
            </a:r>
            <a:r>
              <a:rPr lang="ko-KR" altLang="en-US" sz="2000" dirty="0" err="1">
                <a:latin typeface="+mn-ea"/>
              </a:rPr>
              <a:t>해시값은</a:t>
            </a:r>
            <a:r>
              <a:rPr lang="ko-KR" altLang="en-US" sz="2000" dirty="0">
                <a:latin typeface="+mn-ea"/>
              </a:rPr>
              <a:t> 전혀 다르다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이 </a:t>
            </a:r>
            <a:r>
              <a:rPr lang="ko-KR" altLang="en-US" sz="2000" dirty="0" err="1">
                <a:latin typeface="+mn-ea"/>
              </a:rPr>
              <a:t>논스</a:t>
            </a:r>
            <a:r>
              <a:rPr lang="ko-KR" altLang="en-US" sz="2000" dirty="0">
                <a:latin typeface="+mn-ea"/>
              </a:rPr>
              <a:t> 값을 수없이 바꿔가면서 하나씩 대입하다가 새로 생성된 </a:t>
            </a:r>
            <a:r>
              <a:rPr lang="ko-KR" altLang="en-US" sz="2000" dirty="0" err="1">
                <a:latin typeface="+mn-ea"/>
              </a:rPr>
              <a:t>해시값이</a:t>
            </a:r>
            <a:r>
              <a:rPr lang="ko-KR" altLang="en-US" sz="2000" dirty="0">
                <a:latin typeface="+mn-ea"/>
              </a:rPr>
              <a:t> 일정한 </a:t>
            </a:r>
            <a:r>
              <a:rPr lang="ko-KR" altLang="en-US" sz="2000" dirty="0" err="1">
                <a:latin typeface="+mn-ea"/>
              </a:rPr>
              <a:t>목표값보다</a:t>
            </a:r>
            <a:r>
              <a:rPr lang="ko-KR" altLang="en-US" sz="2000" dirty="0">
                <a:latin typeface="+mn-ea"/>
              </a:rPr>
              <a:t> 더 작을 경우에 새로운 블록이 성공적으로 생성됨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이처럼 특정한 블록에 대해 </a:t>
            </a:r>
            <a:r>
              <a:rPr lang="ko-KR" altLang="en-US" sz="2000" dirty="0" err="1">
                <a:latin typeface="+mn-ea"/>
              </a:rPr>
              <a:t>목표값</a:t>
            </a:r>
            <a:r>
              <a:rPr lang="ko-KR" altLang="en-US" sz="2000" dirty="0">
                <a:latin typeface="+mn-ea"/>
              </a:rPr>
              <a:t> 이하의 크기를 가진 </a:t>
            </a:r>
            <a:r>
              <a:rPr lang="ko-KR" altLang="en-US" sz="2000" dirty="0" err="1">
                <a:latin typeface="+mn-ea"/>
              </a:rPr>
              <a:t>해시값을</a:t>
            </a:r>
            <a:r>
              <a:rPr lang="ko-KR" altLang="en-US" sz="2000" dirty="0">
                <a:latin typeface="+mn-ea"/>
              </a:rPr>
              <a:t> 찾음으로써 새로운 블록을 생성하는 행위를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작업증명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rgbClr val="2E75B6"/>
                </a:solidFill>
                <a:latin typeface="+mn-ea"/>
              </a:rPr>
              <a:t>PoW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이라고 한다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작업증명의 대가로 일정한 개수의 암호화폐를 지급받는 것을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채굴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(</a:t>
            </a:r>
            <a:r>
              <a:rPr lang="ko-KR" altLang="en-US" sz="2000" dirty="0" err="1">
                <a:solidFill>
                  <a:srgbClr val="2E75B6"/>
                </a:solidFill>
                <a:latin typeface="+mn-ea"/>
              </a:rPr>
              <a:t>採掘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)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또는 </a:t>
            </a:r>
            <a:r>
              <a:rPr lang="ko-KR" altLang="en-US" sz="2000" dirty="0">
                <a:solidFill>
                  <a:srgbClr val="2E75B6"/>
                </a:solidFill>
                <a:latin typeface="+mn-ea"/>
              </a:rPr>
              <a:t>마이닝</a:t>
            </a:r>
            <a:r>
              <a:rPr lang="en-US" altLang="ko-KR" sz="2000" dirty="0">
                <a:solidFill>
                  <a:srgbClr val="2E75B6"/>
                </a:solidFill>
                <a:latin typeface="+mn-ea"/>
              </a:rPr>
              <a:t>(mining)</a:t>
            </a:r>
            <a:r>
              <a:rPr lang="ko-KR" altLang="en-US" sz="2000" dirty="0">
                <a:latin typeface="+mn-ea"/>
              </a:rPr>
              <a:t>이라고 한다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142539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6239</TotalTime>
  <Words>1063</Words>
  <Application>Microsoft Macintosh PowerPoint</Application>
  <PresentationFormat>Widescreen</PresentationFormat>
  <Paragraphs>111</Paragraphs>
  <Slides>14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Apple SD Gothic Neo</vt:lpstr>
      <vt:lpstr>맑은 고딕</vt:lpstr>
      <vt:lpstr>Noto Sans KR</vt:lpstr>
      <vt:lpstr>Arial</vt:lpstr>
      <vt:lpstr>CryptoCraft 테마</vt:lpstr>
      <vt:lpstr>제목 테마</vt:lpstr>
      <vt:lpstr>Web3.0 생태계</vt:lpstr>
      <vt:lpstr>PowerPoint Presentation</vt:lpstr>
      <vt:lpstr>Web3.0</vt:lpstr>
      <vt:lpstr>Web3.0</vt:lpstr>
      <vt:lpstr>Web3.0</vt:lpstr>
      <vt:lpstr>분산원장(distributed ledger)과 블록체인</vt:lpstr>
      <vt:lpstr>분산원장(distributed ledger)과 블록체인</vt:lpstr>
      <vt:lpstr>분산원장(distributed ledger)과 블록체인</vt:lpstr>
      <vt:lpstr>분산원장(distributed ledger)과 블록체인</vt:lpstr>
      <vt:lpstr>분산원장(distributed ledger)과 블록체인</vt:lpstr>
      <vt:lpstr>스마트 계약(Smart Contract)</vt:lpstr>
      <vt:lpstr>Dapp(Decentralized Application, 탈중앙화 앱)</vt:lpstr>
      <vt:lpstr>Dapp(Decentralized Application, 탈중앙화 앱)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김상원</cp:lastModifiedBy>
  <cp:revision>66</cp:revision>
  <dcterms:created xsi:type="dcterms:W3CDTF">2019-03-05T04:29:07Z</dcterms:created>
  <dcterms:modified xsi:type="dcterms:W3CDTF">2024-09-15T08:00:01Z</dcterms:modified>
</cp:coreProperties>
</file>